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88" r:id="rId4"/>
    <p:sldId id="290" r:id="rId5"/>
    <p:sldId id="274" r:id="rId6"/>
    <p:sldId id="289" r:id="rId7"/>
    <p:sldId id="261" r:id="rId8"/>
    <p:sldId id="294" r:id="rId9"/>
    <p:sldId id="295" r:id="rId10"/>
    <p:sldId id="296" r:id="rId11"/>
    <p:sldId id="291" r:id="rId12"/>
    <p:sldId id="260" r:id="rId13"/>
    <p:sldId id="297" r:id="rId14"/>
    <p:sldId id="292" r:id="rId15"/>
    <p:sldId id="293" r:id="rId16"/>
    <p:sldId id="298" r:id="rId17"/>
    <p:sldId id="262" r:id="rId18"/>
    <p:sldId id="264" r:id="rId19"/>
    <p:sldId id="266" r:id="rId20"/>
    <p:sldId id="265" r:id="rId21"/>
    <p:sldId id="268" r:id="rId22"/>
    <p:sldId id="299" r:id="rId23"/>
    <p:sldId id="300" r:id="rId24"/>
    <p:sldId id="269" r:id="rId25"/>
    <p:sldId id="277" r:id="rId26"/>
    <p:sldId id="278" r:id="rId27"/>
    <p:sldId id="279" r:id="rId28"/>
    <p:sldId id="283" r:id="rId29"/>
    <p:sldId id="284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7459F"/>
    <a:srgbClr val="DC4463"/>
    <a:srgbClr val="595959"/>
    <a:srgbClr val="2BB800"/>
    <a:srgbClr val="58A7DB"/>
    <a:srgbClr val="ED2F7E"/>
    <a:srgbClr val="D755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9630"/>
    <p:restoredTop sz="94591"/>
  </p:normalViewPr>
  <p:slideViewPr>
    <p:cSldViewPr snapToGrid="0" snapToObjects="1">
      <p:cViewPr varScale="1">
        <p:scale>
          <a:sx n="81" d="100"/>
          <a:sy n="81" d="100"/>
        </p:scale>
        <p:origin x="82" y="1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image1.tiff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7923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17DA703-2F7C-3245-94D8-7D3A308803F8}" type="datetimeFigureOut">
              <a:rPr lang="en-US" smtClean="0"/>
              <a:t>11/9/2015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A3ECF08-9DCE-7340-AC19-056F36624A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4900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17DA703-2F7C-3245-94D8-7D3A308803F8}" type="datetimeFigureOut">
              <a:rPr lang="en-US" smtClean="0"/>
              <a:t>11/9/2015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A3ECF08-9DCE-7340-AC19-056F36624A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3686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17DA703-2F7C-3245-94D8-7D3A308803F8}" type="datetimeFigureOut">
              <a:rPr lang="en-US" smtClean="0"/>
              <a:t>11/9/2015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A3ECF08-9DCE-7340-AC19-056F36624A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520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17DA703-2F7C-3245-94D8-7D3A308803F8}" type="datetimeFigureOut">
              <a:rPr lang="en-US" smtClean="0"/>
              <a:t>11/9/2015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A3ECF08-9DCE-7340-AC19-056F36624A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930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17DA703-2F7C-3245-94D8-7D3A308803F8}" type="datetimeFigureOut">
              <a:rPr lang="en-US" smtClean="0"/>
              <a:t>11/9/2015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A3ECF08-9DCE-7340-AC19-056F36624A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7477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17DA703-2F7C-3245-94D8-7D3A308803F8}" type="datetimeFigureOut">
              <a:rPr lang="en-US" smtClean="0"/>
              <a:t>11/9/2015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A3ECF08-9DCE-7340-AC19-056F36624A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383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17DA703-2F7C-3245-94D8-7D3A308803F8}" type="datetimeFigureOut">
              <a:rPr lang="en-US" smtClean="0"/>
              <a:t>11/9/2015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A3ECF08-9DCE-7340-AC19-056F36624A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885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17DA703-2F7C-3245-94D8-7D3A308803F8}" type="datetimeFigureOut">
              <a:rPr lang="en-US" smtClean="0"/>
              <a:t>11/9/2015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A3ECF08-9DCE-7340-AC19-056F36624A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760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17DA703-2F7C-3245-94D8-7D3A308803F8}" type="datetimeFigureOut">
              <a:rPr lang="en-US" smtClean="0"/>
              <a:t>11/9/2015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A3ECF08-9DCE-7340-AC19-056F36624A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516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17DA703-2F7C-3245-94D8-7D3A308803F8}" type="datetimeFigureOut">
              <a:rPr lang="en-US" smtClean="0"/>
              <a:t>11/9/2015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A3ECF08-9DCE-7340-AC19-056F36624A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641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17DA703-2F7C-3245-94D8-7D3A308803F8}" type="datetimeFigureOut">
              <a:rPr lang="en-US" smtClean="0"/>
              <a:t>11/9/2015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A3ECF08-9DCE-7340-AC19-056F36624A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2023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tif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6290634"/>
            <a:ext cx="12192000" cy="56736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 userDrawn="1"/>
        </p:nvSpPr>
        <p:spPr>
          <a:xfrm>
            <a:off x="8431618" y="6365065"/>
            <a:ext cx="1786270" cy="404038"/>
          </a:xfrm>
          <a:prstGeom prst="roundRect">
            <a:avLst/>
          </a:prstGeom>
          <a:solidFill>
            <a:srgbClr val="ED2F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TRAINING</a:t>
            </a:r>
            <a:endParaRPr lang="en-US" dirty="0"/>
          </a:p>
        </p:txBody>
      </p:sp>
      <p:sp>
        <p:nvSpPr>
          <p:cNvPr id="11" name="Rounded Rectangle 10"/>
          <p:cNvSpPr/>
          <p:nvPr userDrawn="1"/>
        </p:nvSpPr>
        <p:spPr>
          <a:xfrm>
            <a:off x="6563831" y="6365065"/>
            <a:ext cx="1786270" cy="404038"/>
          </a:xfrm>
          <a:prstGeom prst="roundRect">
            <a:avLst/>
          </a:prstGeom>
          <a:solidFill>
            <a:srgbClr val="58A7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CONSULTING</a:t>
            </a:r>
            <a:endParaRPr lang="en-US" dirty="0"/>
          </a:p>
        </p:txBody>
      </p:sp>
      <p:sp>
        <p:nvSpPr>
          <p:cNvPr id="14" name="Rounded Rectangle 13"/>
          <p:cNvSpPr/>
          <p:nvPr userDrawn="1"/>
        </p:nvSpPr>
        <p:spPr>
          <a:xfrm>
            <a:off x="10299405" y="6365065"/>
            <a:ext cx="1786270" cy="404038"/>
          </a:xfrm>
          <a:prstGeom prst="roundRect">
            <a:avLst/>
          </a:prstGeom>
          <a:solidFill>
            <a:srgbClr val="2BB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ASSESSMENT</a:t>
            </a:r>
            <a:endParaRPr lang="en-US" dirty="0"/>
          </a:p>
        </p:txBody>
      </p:sp>
      <p:grpSp>
        <p:nvGrpSpPr>
          <p:cNvPr id="23" name="Group 22"/>
          <p:cNvGrpSpPr/>
          <p:nvPr userDrawn="1"/>
        </p:nvGrpSpPr>
        <p:grpSpPr>
          <a:xfrm>
            <a:off x="-10633" y="5708648"/>
            <a:ext cx="1140878" cy="1140878"/>
            <a:chOff x="32876" y="5591354"/>
            <a:chExt cx="1309178" cy="1309178"/>
          </a:xfrm>
        </p:grpSpPr>
        <p:sp>
          <p:nvSpPr>
            <p:cNvPr id="22" name="Oval 21"/>
            <p:cNvSpPr/>
            <p:nvPr userDrawn="1"/>
          </p:nvSpPr>
          <p:spPr>
            <a:xfrm>
              <a:off x="32876" y="5591354"/>
              <a:ext cx="1309178" cy="1309178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" name="Picture 19"/>
            <p:cNvPicPr>
              <a:picLocks noChangeAspect="1"/>
            </p:cNvPicPr>
            <p:nvPr userDrawn="1"/>
          </p:nvPicPr>
          <p:blipFill rotWithShape="1">
            <a:blip r:embed="rId14"/>
            <a:srcRect l="-3797" t="7053" r="9797" b="-2349"/>
            <a:stretch/>
          </p:blipFill>
          <p:spPr>
            <a:xfrm rot="21054059">
              <a:off x="50150" y="5630320"/>
              <a:ext cx="1258897" cy="1206958"/>
            </a:xfrm>
            <a:prstGeom prst="ellipse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04289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://ionicons.com/" TargetMode="Externa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blog.falafel.com/author/venkata-koppaka/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221805" y="1262163"/>
            <a:ext cx="7393021" cy="3232015"/>
          </a:xfrm>
          <a:prstGeom prst="rect">
            <a:avLst/>
          </a:prstGeom>
          <a:solidFill>
            <a:schemeClr val="accent3">
              <a:alpha val="48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lIns="274320" tIns="274320" rIns="274320" bIns="274320" rtlCol="0" anchor="t"/>
          <a:lstStyle/>
          <a:p>
            <a:pPr algn="l"/>
            <a:r>
              <a:rPr lang="en-US" sz="3600" dirty="0" smtClean="0">
                <a:solidFill>
                  <a:schemeClr val="tx1"/>
                </a:solidFill>
              </a:rPr>
              <a:t>Mobile and Web Workshop with Azure and Cordova</a:t>
            </a:r>
          </a:p>
          <a:p>
            <a:pPr algn="l"/>
            <a:endParaRPr lang="en-US" sz="3600" dirty="0" smtClean="0">
              <a:solidFill>
                <a:schemeClr val="tx1"/>
              </a:solidFill>
            </a:endParaRPr>
          </a:p>
          <a:p>
            <a:pPr algn="l"/>
            <a:r>
              <a:rPr lang="en-US" sz="3200" dirty="0" smtClean="0">
                <a:solidFill>
                  <a:schemeClr val="tx1"/>
                </a:solidFill>
              </a:rPr>
              <a:t>Venkata Koppaka		Kris Lankford</a:t>
            </a:r>
            <a:endParaRPr lang="en-US" sz="3200" baseline="0" dirty="0" smtClean="0">
              <a:solidFill>
                <a:schemeClr val="tx1"/>
              </a:solidFill>
            </a:endParaRPr>
          </a:p>
          <a:p>
            <a:pPr algn="l"/>
            <a:r>
              <a:rPr lang="en-US" sz="2800" dirty="0" smtClean="0">
                <a:solidFill>
                  <a:schemeClr val="tx1"/>
                </a:solidFill>
              </a:rPr>
              <a:t>Software Architect	          VP, Product Marketing</a:t>
            </a:r>
            <a:endParaRPr 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441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25780" y="700392"/>
            <a:ext cx="9168669" cy="729574"/>
          </a:xfrm>
        </p:spPr>
        <p:txBody>
          <a:bodyPr>
            <a:normAutofit/>
          </a:bodyPr>
          <a:lstStyle/>
          <a:p>
            <a:r>
              <a:rPr lang="en-US" sz="3600" dirty="0" smtClean="0"/>
              <a:t>What to pick?</a:t>
            </a:r>
            <a:endParaRPr lang="en-US" sz="36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1681" y="1585655"/>
            <a:ext cx="3848637" cy="3686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721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Introduction to Cordova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8246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458735"/>
            <a:ext cx="9144000" cy="2387600"/>
          </a:xfrm>
        </p:spPr>
        <p:txBody>
          <a:bodyPr>
            <a:normAutofit fontScale="90000"/>
          </a:bodyPr>
          <a:lstStyle/>
          <a:p>
            <a:pPr lvl="0"/>
            <a:r>
              <a:rPr lang="en-US" sz="3600" dirty="0">
                <a:solidFill>
                  <a:srgbClr val="333333"/>
                </a:solidFill>
                <a:latin typeface="+mn-lt"/>
                <a:ea typeface="Quattrocento Sans"/>
                <a:cs typeface="Quattrocento Sans"/>
                <a:sym typeface="Quattrocento Sans"/>
              </a:rPr>
              <a:t>Apache Cordova apps are written in today's standard web technologies, HTML, JavaScript and CSS but can also access native device capabilities</a:t>
            </a:r>
            <a:r>
              <a:rPr lang="en-US" dirty="0">
                <a:solidFill>
                  <a:srgbClr val="33333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/>
            </a:r>
            <a:br>
              <a:rPr lang="en-US" dirty="0">
                <a:solidFill>
                  <a:srgbClr val="33333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endParaRPr lang="en-US" dirty="0"/>
          </a:p>
        </p:txBody>
      </p:sp>
      <p:sp>
        <p:nvSpPr>
          <p:cNvPr id="4" name="Shape 97"/>
          <p:cNvSpPr/>
          <p:nvPr/>
        </p:nvSpPr>
        <p:spPr>
          <a:xfrm>
            <a:off x="3727857" y="4269850"/>
            <a:ext cx="5300489" cy="36933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 dirty="0">
                <a:solidFill>
                  <a:srgbClr val="EA700D"/>
                </a:solidFill>
                <a:ea typeface="Quattrocento Sans"/>
                <a:cs typeface="Quattrocento Sans"/>
                <a:sym typeface="Quattrocento Sans"/>
              </a:rPr>
              <a:t>Market share: 5.6% of apps 14% of business apps</a:t>
            </a:r>
          </a:p>
        </p:txBody>
      </p:sp>
      <p:pic>
        <p:nvPicPr>
          <p:cNvPr id="5" name="Shape 9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991100" y="373610"/>
            <a:ext cx="2209799" cy="2486024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Shape 98"/>
          <p:cNvSpPr/>
          <p:nvPr/>
        </p:nvSpPr>
        <p:spPr>
          <a:xfrm>
            <a:off x="9683971" y="5867400"/>
            <a:ext cx="2406428" cy="30777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400" b="0" i="0" u="none" strike="noStrike" cap="none" baseline="0" dirty="0">
                <a:solidFill>
                  <a:schemeClr val="dk1"/>
                </a:solidFill>
                <a:ea typeface="Quattrocento Sans"/>
                <a:cs typeface="Quattrocento Sans"/>
                <a:sym typeface="Quattrocento Sans"/>
              </a:rPr>
              <a:t>Source</a:t>
            </a:r>
            <a:r>
              <a:rPr lang="en-US" sz="1400" b="0" i="0" u="none" strike="noStrike" cap="none" baseline="0" dirty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: </a:t>
            </a:r>
            <a:r>
              <a:rPr lang="en-US" sz="1400" b="0" i="0" u="none" strike="noStrike" cap="none" baseline="0" dirty="0" err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AppBrain</a:t>
            </a:r>
            <a:r>
              <a:rPr lang="en-US" sz="1400" b="0" i="0" u="none" strike="noStrike" cap="none" baseline="0" dirty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May 2015</a:t>
            </a:r>
          </a:p>
        </p:txBody>
      </p:sp>
    </p:spTree>
    <p:extLst>
      <p:ext uri="{BB962C8B-B14F-4D97-AF65-F5344CB8AC3E}">
        <p14:creationId xmlns:p14="http://schemas.microsoft.com/office/powerpoint/2010/main" val="1139929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25780" y="700392"/>
            <a:ext cx="6387863" cy="729574"/>
          </a:xfrm>
        </p:spPr>
        <p:txBody>
          <a:bodyPr>
            <a:normAutofit/>
          </a:bodyPr>
          <a:lstStyle/>
          <a:p>
            <a:r>
              <a:rPr lang="en-US" sz="3600" dirty="0" smtClean="0"/>
              <a:t>Cordova – The Pitch</a:t>
            </a:r>
            <a:endParaRPr lang="en-US" sz="360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>
          <a:xfrm>
            <a:off x="625780" y="1648838"/>
            <a:ext cx="8546500" cy="3811588"/>
          </a:xfrm>
        </p:spPr>
        <p:txBody>
          <a:bodyPr>
            <a:normAutofit/>
          </a:bodyPr>
          <a:lstStyle/>
          <a:p>
            <a:pPr marL="342900" lvl="0" indent="-342900">
              <a:spcBef>
                <a:spcPts val="0"/>
              </a:spcBef>
              <a:buClr>
                <a:srgbClr val="333333"/>
              </a:buClr>
              <a:buSzPct val="100000"/>
              <a:buFont typeface="Arial"/>
              <a:buChar char="•"/>
            </a:pPr>
            <a:r>
              <a:rPr lang="en-US" sz="2800" dirty="0" smtClean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Hybrid Apps: HTML5 web apps that act like native apps</a:t>
            </a:r>
            <a:endParaRPr lang="en-US" sz="2800" dirty="0">
              <a:solidFill>
                <a:srgbClr val="333333"/>
              </a:solidFill>
              <a:ea typeface="Quattrocento Sans"/>
              <a:cs typeface="Quattrocento Sans"/>
              <a:sym typeface="Quattrocento Sans"/>
            </a:endParaRPr>
          </a:p>
          <a:p>
            <a:pPr marL="342900" lvl="0" indent="-342900">
              <a:spcBef>
                <a:spcPts val="0"/>
              </a:spcBef>
              <a:buClr>
                <a:srgbClr val="333333"/>
              </a:buClr>
              <a:buSzPct val="100000"/>
              <a:buFont typeface="Arial"/>
              <a:buChar char="•"/>
            </a:pPr>
            <a:r>
              <a:rPr lang="en-US" sz="2800" dirty="0" smtClean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Web wrapped in a native layer</a:t>
            </a:r>
            <a:endParaRPr lang="en-US" sz="2800" dirty="0">
              <a:solidFill>
                <a:srgbClr val="333333"/>
              </a:solidFill>
              <a:ea typeface="Quattrocento Sans"/>
              <a:cs typeface="Quattrocento Sans"/>
              <a:sym typeface="Quattrocento Sans"/>
            </a:endParaRPr>
          </a:p>
          <a:p>
            <a:pPr marL="342900" lvl="0" indent="-342900">
              <a:spcBef>
                <a:spcPts val="0"/>
              </a:spcBef>
              <a:buClr>
                <a:srgbClr val="333333"/>
              </a:buClr>
              <a:buSzPct val="100000"/>
              <a:buFont typeface="Arial"/>
              <a:buChar char="•"/>
            </a:pPr>
            <a:r>
              <a:rPr lang="en-US" sz="2800" dirty="0" smtClean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Direct Access to native APIs</a:t>
            </a:r>
          </a:p>
          <a:p>
            <a:pPr marL="342900" lvl="0" indent="-342900">
              <a:spcBef>
                <a:spcPts val="0"/>
              </a:spcBef>
              <a:buClr>
                <a:srgbClr val="333333"/>
              </a:buClr>
              <a:buSzPct val="100000"/>
              <a:buFont typeface="Arial"/>
              <a:buChar char="•"/>
            </a:pPr>
            <a:r>
              <a:rPr lang="en-US" sz="2800" dirty="0" smtClean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Run inside </a:t>
            </a:r>
            <a:r>
              <a:rPr lang="en-US" sz="2800" dirty="0" err="1" smtClean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WebView</a:t>
            </a:r>
            <a:endParaRPr lang="en-US" sz="2800" dirty="0" smtClean="0">
              <a:solidFill>
                <a:srgbClr val="333333"/>
              </a:solidFill>
              <a:ea typeface="Quattrocento Sans"/>
              <a:cs typeface="Quattrocento Sans"/>
              <a:sym typeface="Quattrocento Sans"/>
            </a:endParaRPr>
          </a:p>
          <a:p>
            <a:pPr marL="342900" lvl="0" indent="-342900">
              <a:spcBef>
                <a:spcPts val="0"/>
              </a:spcBef>
              <a:buClr>
                <a:srgbClr val="333333"/>
              </a:buClr>
              <a:buSzPct val="100000"/>
              <a:buFont typeface="Arial"/>
              <a:buChar char="•"/>
            </a:pPr>
            <a:r>
              <a:rPr lang="en-US" sz="2800" dirty="0" smtClean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Single Code Base against iOS, Android, WP</a:t>
            </a:r>
            <a:endParaRPr lang="en-US" dirty="0"/>
          </a:p>
        </p:txBody>
      </p:sp>
      <p:pic>
        <p:nvPicPr>
          <p:cNvPr id="7" name="Shape 9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638515" y="1648838"/>
            <a:ext cx="2209799" cy="248602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11838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Ionic Framework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6213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82598" y="2549599"/>
            <a:ext cx="9144000" cy="2387600"/>
          </a:xfrm>
        </p:spPr>
        <p:txBody>
          <a:bodyPr>
            <a:normAutofit/>
          </a:bodyPr>
          <a:lstStyle/>
          <a:p>
            <a:pPr lvl="0"/>
            <a:r>
              <a:rPr lang="en-US" sz="3600" dirty="0" smtClean="0">
                <a:solidFill>
                  <a:srgbClr val="333333"/>
                </a:solidFill>
                <a:latin typeface="+mn-lt"/>
                <a:ea typeface="Quattrocento Sans"/>
                <a:cs typeface="Quattrocento Sans"/>
                <a:sym typeface="Quattrocento Sans"/>
              </a:rPr>
              <a:t>Allows building Hybrid Apps with AngularJS, HTML5 and CSS.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5068" y="47183"/>
            <a:ext cx="3115110" cy="3696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528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25780" y="700392"/>
            <a:ext cx="6387863" cy="729574"/>
          </a:xfrm>
        </p:spPr>
        <p:txBody>
          <a:bodyPr>
            <a:normAutofit/>
          </a:bodyPr>
          <a:lstStyle/>
          <a:p>
            <a:r>
              <a:rPr lang="en-US" sz="3600" dirty="0" smtClean="0"/>
              <a:t>Ionic Framework – The Pitch</a:t>
            </a:r>
            <a:endParaRPr lang="en-US" sz="360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>
          <a:xfrm>
            <a:off x="625780" y="1648838"/>
            <a:ext cx="6387863" cy="3811588"/>
          </a:xfrm>
        </p:spPr>
        <p:txBody>
          <a:bodyPr>
            <a:normAutofit/>
          </a:bodyPr>
          <a:lstStyle/>
          <a:p>
            <a:pPr marL="342900" lvl="0" indent="-342900">
              <a:spcBef>
                <a:spcPts val="0"/>
              </a:spcBef>
              <a:buClr>
                <a:srgbClr val="333333"/>
              </a:buClr>
              <a:buSzPct val="100000"/>
              <a:buFont typeface="Arial"/>
              <a:buChar char="•"/>
            </a:pPr>
            <a:r>
              <a:rPr lang="en-US" sz="2800" dirty="0" smtClean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Built on top of AngularJS</a:t>
            </a:r>
            <a:endParaRPr lang="en-US" sz="2800" dirty="0">
              <a:solidFill>
                <a:srgbClr val="333333"/>
              </a:solidFill>
              <a:ea typeface="Quattrocento Sans"/>
              <a:cs typeface="Quattrocento Sans"/>
              <a:sym typeface="Quattrocento Sans"/>
            </a:endParaRPr>
          </a:p>
          <a:p>
            <a:pPr marL="342900" lvl="0" indent="-342900">
              <a:spcBef>
                <a:spcPts val="0"/>
              </a:spcBef>
              <a:buClr>
                <a:srgbClr val="333333"/>
              </a:buClr>
              <a:buSzPct val="100000"/>
              <a:buFont typeface="Arial"/>
              <a:buChar char="•"/>
            </a:pPr>
            <a:r>
              <a:rPr lang="en-US" sz="2800" dirty="0" smtClean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Extends HTML by adding a ton of “directives”</a:t>
            </a:r>
            <a:endParaRPr lang="en-US" sz="2800" dirty="0">
              <a:solidFill>
                <a:srgbClr val="333333"/>
              </a:solidFill>
              <a:ea typeface="Quattrocento Sans"/>
              <a:cs typeface="Quattrocento Sans"/>
              <a:sym typeface="Quattrocento Sans"/>
            </a:endParaRPr>
          </a:p>
          <a:p>
            <a:pPr marL="342900" lvl="0" indent="-342900">
              <a:spcBef>
                <a:spcPts val="0"/>
              </a:spcBef>
              <a:buClr>
                <a:srgbClr val="333333"/>
              </a:buClr>
              <a:buSzPct val="100000"/>
              <a:buFont typeface="Arial"/>
              <a:buChar char="•"/>
            </a:pPr>
            <a:r>
              <a:rPr lang="en-US" sz="2800" dirty="0" smtClean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Built in UI Components to handle ton of grunt work tasks</a:t>
            </a:r>
          </a:p>
          <a:p>
            <a:pPr marL="342900" lvl="0" indent="-342900">
              <a:spcBef>
                <a:spcPts val="0"/>
              </a:spcBef>
              <a:buClr>
                <a:srgbClr val="333333"/>
              </a:buClr>
              <a:buSzPct val="100000"/>
              <a:buFont typeface="Arial"/>
              <a:buChar char="•"/>
            </a:pPr>
            <a:r>
              <a:rPr lang="en-US" sz="2800" dirty="0" smtClean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CSS Components</a:t>
            </a:r>
          </a:p>
          <a:p>
            <a:pPr marL="342900" lvl="0" indent="-342900">
              <a:spcBef>
                <a:spcPts val="0"/>
              </a:spcBef>
              <a:buClr>
                <a:srgbClr val="333333"/>
              </a:buClr>
              <a:buSzPct val="100000"/>
              <a:buFont typeface="Arial"/>
              <a:buChar char="•"/>
            </a:pPr>
            <a:r>
              <a:rPr lang="en-US" sz="2800" dirty="0" smtClean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Free to </a:t>
            </a:r>
            <a:r>
              <a:rPr lang="en-US" sz="2800" dirty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use Icons (</a:t>
            </a:r>
            <a:r>
              <a:rPr lang="en-US" sz="2800" dirty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  <a:hlinkClick r:id="rId2"/>
              </a:rPr>
              <a:t>http://ionicons.com</a:t>
            </a:r>
            <a:r>
              <a:rPr lang="en-US" sz="2800" dirty="0" smtClean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  <a:hlinkClick r:id="rId2"/>
              </a:rPr>
              <a:t>/</a:t>
            </a:r>
            <a:r>
              <a:rPr lang="en-US" sz="2800" dirty="0" smtClean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) </a:t>
            </a:r>
            <a:endParaRPr lang="en-US" sz="2800" dirty="0" smtClean="0">
              <a:solidFill>
                <a:srgbClr val="333333"/>
              </a:solidFill>
              <a:ea typeface="Quattrocento Sans"/>
              <a:cs typeface="Quattrocento Sans"/>
              <a:sym typeface="Quattrocento Sans"/>
            </a:endParaRPr>
          </a:p>
          <a:p>
            <a:pPr marL="342900" lvl="0" indent="-342900">
              <a:spcBef>
                <a:spcPts val="0"/>
              </a:spcBef>
              <a:buClr>
                <a:srgbClr val="333333"/>
              </a:buClr>
              <a:buSzPct val="100000"/>
              <a:buFont typeface="Arial"/>
              <a:buChar char="•"/>
            </a:pPr>
            <a:r>
              <a:rPr lang="en-US" sz="2800" dirty="0" smtClean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Minimal DOM Tax</a:t>
            </a:r>
          </a:p>
          <a:p>
            <a:pPr marL="342900" lvl="0" indent="-342900">
              <a:spcBef>
                <a:spcPts val="0"/>
              </a:spcBef>
              <a:buClr>
                <a:srgbClr val="333333"/>
              </a:buClr>
              <a:buSzPct val="100000"/>
              <a:buFont typeface="Arial"/>
              <a:buChar char="•"/>
            </a:pPr>
            <a:r>
              <a:rPr lang="en-US" sz="2800" dirty="0" smtClean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No 300ms tap delay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3171" y="2055630"/>
            <a:ext cx="1971950" cy="2143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795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Tools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3345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>
          <a:xfrm>
            <a:off x="518474" y="1329179"/>
            <a:ext cx="6495169" cy="4131247"/>
          </a:xfrm>
        </p:spPr>
        <p:txBody>
          <a:bodyPr>
            <a:normAutofit/>
          </a:bodyPr>
          <a:lstStyle/>
          <a:p>
            <a:pPr marL="342900" lvl="0" indent="-342900">
              <a:spcBef>
                <a:spcPts val="0"/>
              </a:spcBef>
              <a:buClr>
                <a:srgbClr val="333333"/>
              </a:buClr>
              <a:buSzPct val="100000"/>
              <a:buFont typeface="Arial"/>
              <a:buChar char="•"/>
            </a:pPr>
            <a:r>
              <a:rPr lang="en-US" sz="2800" dirty="0" smtClean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Visual Studio Code (on Mac or PC)</a:t>
            </a:r>
          </a:p>
          <a:p>
            <a:pPr marL="342900" lvl="0" indent="-342900">
              <a:spcBef>
                <a:spcPts val="0"/>
              </a:spcBef>
              <a:buClr>
                <a:srgbClr val="333333"/>
              </a:buClr>
              <a:buSzPct val="100000"/>
              <a:buFont typeface="Arial"/>
              <a:buChar char="•"/>
            </a:pPr>
            <a:r>
              <a:rPr lang="en-US" sz="2800" dirty="0" smtClean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Visual </a:t>
            </a:r>
            <a:r>
              <a:rPr lang="en-US" sz="2800" dirty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Studio 2015 or Extension for Visual Studio </a:t>
            </a:r>
            <a:r>
              <a:rPr lang="en-US" sz="2800" dirty="0" smtClean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2013 on Windows with Cordova Tools Installed</a:t>
            </a:r>
            <a:endParaRPr lang="en-US" sz="2800" dirty="0">
              <a:solidFill>
                <a:srgbClr val="333333"/>
              </a:solidFill>
              <a:ea typeface="Quattrocento Sans"/>
              <a:cs typeface="Quattrocento Sans"/>
              <a:sym typeface="Quattrocento Sans"/>
            </a:endParaRPr>
          </a:p>
          <a:p>
            <a:pPr marL="342900" lvl="0" indent="-342900">
              <a:spcBef>
                <a:spcPts val="0"/>
              </a:spcBef>
              <a:buClr>
                <a:srgbClr val="333333"/>
              </a:buClr>
              <a:buSzPct val="100000"/>
              <a:buFont typeface="Arial"/>
              <a:buChar char="•"/>
            </a:pPr>
            <a:r>
              <a:rPr lang="en-US" sz="2800" dirty="0" smtClean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Android SDK, Java JDK installed</a:t>
            </a:r>
          </a:p>
          <a:p>
            <a:pPr marL="342900" lvl="0" indent="-342900">
              <a:spcBef>
                <a:spcPts val="0"/>
              </a:spcBef>
              <a:buClr>
                <a:srgbClr val="333333"/>
              </a:buClr>
              <a:buSzPct val="100000"/>
              <a:buFont typeface="Arial"/>
              <a:buChar char="•"/>
            </a:pPr>
            <a:r>
              <a:rPr lang="en-US" sz="2800" dirty="0" smtClean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npm packages for  Ionic, Cordova, Bower Installed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8867" y="1216057"/>
            <a:ext cx="4395371" cy="4176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078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1524000" y="1819946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Workshop: Creating a Simple Cordova App with Ionic Framework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5229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Hello! I am Venkata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@</a:t>
            </a:r>
            <a:r>
              <a:rPr lang="en-US" dirty="0" err="1" smtClean="0"/>
              <a:t>vkoppaka</a:t>
            </a:r>
            <a:endParaRPr lang="en-US" dirty="0" smtClean="0"/>
          </a:p>
          <a:p>
            <a:r>
              <a:rPr lang="en-US" dirty="0">
                <a:hlinkClick r:id="rId2"/>
              </a:rPr>
              <a:t>http://blog.falafel.com/author/venkata-koppaka</a:t>
            </a:r>
            <a:r>
              <a:rPr lang="en-US" dirty="0" smtClean="0">
                <a:hlinkClick r:id="rId2"/>
              </a:rPr>
              <a:t>/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9480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25780" y="700392"/>
            <a:ext cx="6387863" cy="729574"/>
          </a:xfrm>
        </p:spPr>
        <p:txBody>
          <a:bodyPr>
            <a:normAutofit/>
          </a:bodyPr>
          <a:lstStyle/>
          <a:p>
            <a:r>
              <a:rPr lang="en-US" sz="3600" dirty="0" smtClean="0"/>
              <a:t>Result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8543" y="1429966"/>
            <a:ext cx="9106293" cy="4650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853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25780" y="700392"/>
            <a:ext cx="6387863" cy="729574"/>
          </a:xfrm>
        </p:spPr>
        <p:txBody>
          <a:bodyPr>
            <a:normAutofit/>
          </a:bodyPr>
          <a:lstStyle/>
          <a:p>
            <a:r>
              <a:rPr lang="en-US" sz="3600" dirty="0" smtClean="0"/>
              <a:t>Preview the </a:t>
            </a:r>
            <a:r>
              <a:rPr lang="en-US" sz="3600" dirty="0" smtClean="0"/>
              <a:t>App on Android</a:t>
            </a:r>
            <a:endParaRPr lang="en-US" sz="360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>
          <a:xfrm>
            <a:off x="625781" y="3156625"/>
            <a:ext cx="4685522" cy="695528"/>
          </a:xfrm>
        </p:spPr>
        <p:txBody>
          <a:bodyPr>
            <a:normAutofit/>
          </a:bodyPr>
          <a:lstStyle/>
          <a:p>
            <a:pPr lvl="0">
              <a:spcBef>
                <a:spcPts val="0"/>
              </a:spcBef>
              <a:buClr>
                <a:srgbClr val="333333"/>
              </a:buClr>
              <a:buSzPct val="25000"/>
            </a:pPr>
            <a:r>
              <a:rPr lang="en-US" sz="2800" dirty="0" smtClean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Using Androi</a:t>
            </a:r>
            <a:r>
              <a:rPr lang="en-US" sz="2800" dirty="0" smtClean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d Emulator</a:t>
            </a:r>
            <a:endParaRPr lang="en-US" sz="2800" dirty="0">
              <a:solidFill>
                <a:srgbClr val="333333"/>
              </a:solidFill>
              <a:ea typeface="Quattrocento Sans"/>
              <a:cs typeface="Quattrocento Sans"/>
              <a:sym typeface="Quattrocento Sans"/>
            </a:endParaRPr>
          </a:p>
          <a:p>
            <a:endParaRPr lang="en-US" dirty="0"/>
          </a:p>
        </p:txBody>
      </p:sp>
      <p:pic>
        <p:nvPicPr>
          <p:cNvPr id="5" name="Shape 139"/>
          <p:cNvPicPr preferRelativeResize="0">
            <a:picLocks/>
          </p:cNvPicPr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495925" y="1714500"/>
            <a:ext cx="6094192" cy="3429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60198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25780" y="700392"/>
            <a:ext cx="6387863" cy="729574"/>
          </a:xfrm>
        </p:spPr>
        <p:txBody>
          <a:bodyPr>
            <a:normAutofit/>
          </a:bodyPr>
          <a:lstStyle/>
          <a:p>
            <a:r>
              <a:rPr lang="en-US" sz="3600" dirty="0" smtClean="0"/>
              <a:t>Result - Android</a:t>
            </a:r>
            <a:endParaRPr lang="en-US" sz="36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0535" y="518428"/>
            <a:ext cx="3387271" cy="5660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8985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1524000" y="1819946"/>
            <a:ext cx="9144000" cy="2387600"/>
          </a:xfrm>
        </p:spPr>
        <p:txBody>
          <a:bodyPr>
            <a:normAutofit/>
          </a:bodyPr>
          <a:lstStyle/>
          <a:p>
            <a:r>
              <a:rPr lang="en-US" dirty="0" smtClean="0"/>
              <a:t>Workshop: How it all ties together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4377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25780" y="700392"/>
            <a:ext cx="6943944" cy="729574"/>
          </a:xfrm>
        </p:spPr>
        <p:txBody>
          <a:bodyPr>
            <a:normAutofit fontScale="90000"/>
          </a:bodyPr>
          <a:lstStyle/>
          <a:p>
            <a:r>
              <a:rPr lang="en-US" sz="3600" dirty="0" smtClean="0"/>
              <a:t>Result – The force is strong with this one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6734" y="219866"/>
            <a:ext cx="3518219" cy="5855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408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25780" y="700392"/>
            <a:ext cx="6387863" cy="729574"/>
          </a:xfrm>
        </p:spPr>
        <p:txBody>
          <a:bodyPr>
            <a:normAutofit/>
          </a:bodyPr>
          <a:lstStyle/>
          <a:p>
            <a:r>
              <a:rPr lang="en-US" sz="3600" dirty="0" smtClean="0"/>
              <a:t>Build &amp; Deploy</a:t>
            </a:r>
            <a:endParaRPr lang="en-US" sz="360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>
          <a:xfrm>
            <a:off x="625780" y="1648838"/>
            <a:ext cx="6387863" cy="3811588"/>
          </a:xfrm>
        </p:spPr>
        <p:txBody>
          <a:bodyPr>
            <a:normAutofit/>
          </a:bodyPr>
          <a:lstStyle/>
          <a:p>
            <a:pPr marL="342900" lvl="0" indent="-342900">
              <a:spcBef>
                <a:spcPts val="0"/>
              </a:spcBef>
              <a:buClr>
                <a:srgbClr val="333333"/>
              </a:buClr>
              <a:buSzPct val="100000"/>
              <a:buFont typeface="Arial"/>
              <a:buChar char="•"/>
            </a:pPr>
            <a:r>
              <a:rPr lang="en-US" sz="3600" dirty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Adobe </a:t>
            </a:r>
            <a:r>
              <a:rPr lang="en-US" sz="3600" dirty="0" err="1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Phonegap</a:t>
            </a:r>
            <a:r>
              <a:rPr lang="en-US" sz="3600" dirty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 Build</a:t>
            </a:r>
          </a:p>
          <a:p>
            <a:pPr marL="742950" lvl="1" indent="-285750">
              <a:spcBef>
                <a:spcPts val="360"/>
              </a:spcBef>
              <a:buClr>
                <a:srgbClr val="333333"/>
              </a:buClr>
              <a:buSzPct val="100000"/>
              <a:buFont typeface="Arial"/>
              <a:buChar char="–"/>
            </a:pPr>
            <a:r>
              <a:rPr lang="en-US" sz="1800" b="1" dirty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You need to convert your Apache Cordova project created using Visual Studio to a </a:t>
            </a:r>
            <a:r>
              <a:rPr lang="en-US" sz="1800" b="1" dirty="0" err="1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PhoneGap</a:t>
            </a:r>
            <a:r>
              <a:rPr lang="en-US" sz="1800" b="1" dirty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 project to use </a:t>
            </a:r>
            <a:r>
              <a:rPr lang="en-US" sz="1800" b="1" dirty="0" err="1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Phonegap</a:t>
            </a:r>
            <a:r>
              <a:rPr lang="en-US" sz="1800" b="1" dirty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 build</a:t>
            </a:r>
          </a:p>
          <a:p>
            <a:pPr marL="342900" lvl="0" indent="-342900">
              <a:spcBef>
                <a:spcPts val="720"/>
              </a:spcBef>
              <a:buClr>
                <a:srgbClr val="333333"/>
              </a:buClr>
              <a:buSzPct val="100000"/>
              <a:buFont typeface="Arial"/>
              <a:buChar char="•"/>
            </a:pPr>
            <a:r>
              <a:rPr lang="en-US" sz="3600" dirty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JavaScript Build System</a:t>
            </a:r>
          </a:p>
          <a:p>
            <a:pPr marL="742950" lvl="1" indent="-285750">
              <a:spcBef>
                <a:spcPts val="360"/>
              </a:spcBef>
              <a:buClr>
                <a:srgbClr val="333333"/>
              </a:buClr>
              <a:buSzPct val="100000"/>
              <a:buFont typeface="Arial"/>
              <a:buChar char="–"/>
            </a:pPr>
            <a:r>
              <a:rPr lang="en-US" sz="1800" dirty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Automate mundane tasks, lint code, run tests, pre-process assets, minify, convert to </a:t>
            </a:r>
            <a:r>
              <a:rPr lang="en-US" sz="1800" dirty="0" err="1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phonegap</a:t>
            </a:r>
            <a:r>
              <a:rPr lang="en-US" sz="1800" dirty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 etc.</a:t>
            </a:r>
          </a:p>
          <a:p>
            <a:pPr marL="342900" lvl="0" indent="-342900">
              <a:spcBef>
                <a:spcPts val="720"/>
              </a:spcBef>
              <a:buClr>
                <a:srgbClr val="333333"/>
              </a:buClr>
              <a:buSzPct val="100000"/>
              <a:buFont typeface="Arial"/>
              <a:buChar char="•"/>
            </a:pPr>
            <a:r>
              <a:rPr lang="en-US" sz="3600" dirty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Deployment</a:t>
            </a:r>
          </a:p>
          <a:p>
            <a:pPr marL="742950" lvl="1" indent="-285750">
              <a:spcBef>
                <a:spcPts val="380"/>
              </a:spcBef>
              <a:buClr>
                <a:srgbClr val="333333"/>
              </a:buClr>
              <a:buSzPct val="100000"/>
              <a:buFont typeface="Arial"/>
              <a:buChar char="–"/>
            </a:pPr>
            <a:r>
              <a:rPr lang="en-US" sz="1900" dirty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Guidelines, checklists, policies, dos and don'ts, documentations, tutorials etc.</a:t>
            </a:r>
          </a:p>
          <a:p>
            <a:endParaRPr lang="en-US" dirty="0"/>
          </a:p>
        </p:txBody>
      </p:sp>
      <p:pic>
        <p:nvPicPr>
          <p:cNvPr id="5" name="Shape 20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010400" y="914400"/>
            <a:ext cx="4343400" cy="1694444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Shape 20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91350" y="2608844"/>
            <a:ext cx="4362449" cy="190158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Shape 20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458200" y="4572000"/>
            <a:ext cx="1968302" cy="94084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Shape 203"/>
          <p:cNvSpPr/>
          <p:nvPr/>
        </p:nvSpPr>
        <p:spPr>
          <a:xfrm>
            <a:off x="7924800" y="5520439"/>
            <a:ext cx="3505200" cy="64633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 baseline="0">
                <a:solidFill>
                  <a:srgbClr val="FEB714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Grunt vs Gulp vs Broccoli vs Make vs Rake vs Jake vs Cake vs Brunch vs Ant vs Maven vs Bash vs ... Wait there's more</a:t>
            </a:r>
          </a:p>
        </p:txBody>
      </p:sp>
    </p:spTree>
    <p:extLst>
      <p:ext uri="{BB962C8B-B14F-4D97-AF65-F5344CB8AC3E}">
        <p14:creationId xmlns:p14="http://schemas.microsoft.com/office/powerpoint/2010/main" val="1961452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25780" y="700392"/>
            <a:ext cx="6387863" cy="729574"/>
          </a:xfrm>
        </p:spPr>
        <p:txBody>
          <a:bodyPr>
            <a:normAutofit/>
          </a:bodyPr>
          <a:lstStyle/>
          <a:p>
            <a:r>
              <a:rPr lang="en-US" sz="3600" dirty="0" smtClean="0"/>
              <a:t>Monitor &amp; Instrument</a:t>
            </a:r>
            <a:endParaRPr lang="en-US" sz="360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>
          <a:xfrm>
            <a:off x="625781" y="1648838"/>
            <a:ext cx="5454006" cy="3811588"/>
          </a:xfrm>
        </p:spPr>
        <p:txBody>
          <a:bodyPr>
            <a:normAutofit fontScale="92500" lnSpcReduction="10000"/>
          </a:bodyPr>
          <a:lstStyle/>
          <a:p>
            <a:pPr marL="342900" lvl="0" indent="-342900">
              <a:spcBef>
                <a:spcPts val="0"/>
              </a:spcBef>
              <a:buClr>
                <a:srgbClr val="333333"/>
              </a:buClr>
              <a:buSzPct val="98529"/>
              <a:buFont typeface="Arial"/>
              <a:buChar char="•"/>
            </a:pPr>
            <a:r>
              <a:rPr lang="en-US" sz="3350" dirty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Application Insights</a:t>
            </a:r>
          </a:p>
          <a:p>
            <a:pPr marL="742950" lvl="1" indent="-285750">
              <a:spcBef>
                <a:spcPts val="520"/>
              </a:spcBef>
              <a:buClr>
                <a:srgbClr val="333333"/>
              </a:buClr>
              <a:buSzPct val="100000"/>
              <a:buFont typeface="Arial"/>
              <a:buChar char="–"/>
            </a:pPr>
            <a:r>
              <a:rPr lang="en-US" sz="2600" dirty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Collect telemetry in your mobile application</a:t>
            </a:r>
          </a:p>
          <a:p>
            <a:pPr marL="742950" lvl="1" indent="-285750">
              <a:spcBef>
                <a:spcPts val="520"/>
              </a:spcBef>
              <a:buClr>
                <a:srgbClr val="333333"/>
              </a:buClr>
              <a:buSzPct val="100000"/>
              <a:buFont typeface="Arial"/>
              <a:buChar char="–"/>
            </a:pPr>
            <a:r>
              <a:rPr lang="en-US" sz="2600" dirty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Telemetry is processed and stored in the Application Insights service in the cloud</a:t>
            </a:r>
          </a:p>
          <a:p>
            <a:pPr marL="742950" lvl="1" indent="-285750">
              <a:spcBef>
                <a:spcPts val="520"/>
              </a:spcBef>
              <a:buClr>
                <a:srgbClr val="333333"/>
              </a:buClr>
              <a:buSzPct val="100000"/>
              <a:buFont typeface="Arial"/>
              <a:buChar char="–"/>
            </a:pPr>
            <a:r>
              <a:rPr lang="en-US" sz="2600" dirty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Get a 360 view of the application including availability, performance and usage patterns</a:t>
            </a:r>
          </a:p>
          <a:p>
            <a:pPr marL="742950" lvl="1" indent="-285750">
              <a:spcBef>
                <a:spcPts val="520"/>
              </a:spcBef>
              <a:buClr>
                <a:srgbClr val="333333"/>
              </a:buClr>
              <a:buSzPct val="100000"/>
              <a:buFont typeface="Arial"/>
              <a:buChar char="–"/>
            </a:pPr>
            <a:r>
              <a:rPr lang="en-US" sz="2600" dirty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Powerful Insights</a:t>
            </a:r>
          </a:p>
          <a:p>
            <a:pPr marL="742950" lvl="1" indent="-285750">
              <a:spcBef>
                <a:spcPts val="520"/>
              </a:spcBef>
              <a:buClr>
                <a:srgbClr val="333333"/>
              </a:buClr>
              <a:buSzPct val="100000"/>
              <a:buFont typeface="Arial"/>
              <a:buChar char="–"/>
            </a:pPr>
            <a:r>
              <a:rPr lang="en-US" sz="2600" dirty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Built-in Analytics</a:t>
            </a:r>
          </a:p>
          <a:p>
            <a:endParaRPr lang="en-US" dirty="0"/>
          </a:p>
        </p:txBody>
      </p:sp>
      <p:pic>
        <p:nvPicPr>
          <p:cNvPr id="7" name="Shape 2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400800" y="4572000"/>
            <a:ext cx="5162549" cy="1304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Shape 2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00800" y="778212"/>
            <a:ext cx="4773277" cy="317973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42788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25780" y="700392"/>
            <a:ext cx="6387863" cy="729574"/>
          </a:xfrm>
        </p:spPr>
        <p:txBody>
          <a:bodyPr>
            <a:normAutofit/>
          </a:bodyPr>
          <a:lstStyle/>
          <a:p>
            <a:r>
              <a:rPr lang="en-US" sz="3600" dirty="0" smtClean="0"/>
              <a:t>Monetize</a:t>
            </a:r>
            <a:endParaRPr lang="en-US" sz="360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>
          <a:xfrm>
            <a:off x="625780" y="1648838"/>
            <a:ext cx="5794475" cy="3811588"/>
          </a:xfrm>
        </p:spPr>
        <p:txBody>
          <a:bodyPr>
            <a:normAutofit fontScale="92500" lnSpcReduction="10000"/>
          </a:bodyPr>
          <a:lstStyle/>
          <a:p>
            <a:pPr marL="342900" lvl="0" indent="-342900">
              <a:spcBef>
                <a:spcPts val="0"/>
              </a:spcBef>
              <a:buClr>
                <a:srgbClr val="333333"/>
              </a:buClr>
              <a:buSzPct val="100000"/>
              <a:buFont typeface="Arial"/>
              <a:buChar char="•"/>
            </a:pPr>
            <a:r>
              <a:rPr lang="en-US" sz="3600" dirty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Microsoft Advertising</a:t>
            </a:r>
          </a:p>
          <a:p>
            <a:pPr marL="742950" lvl="1" indent="-285750">
              <a:spcBef>
                <a:spcPts val="360"/>
              </a:spcBef>
              <a:buClr>
                <a:srgbClr val="333333"/>
              </a:buClr>
              <a:buSzPct val="100000"/>
              <a:buFont typeface="Arial"/>
              <a:buChar char="–"/>
            </a:pPr>
            <a:r>
              <a:rPr lang="en-US" sz="1800" dirty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Promote your app and display In-app advertising </a:t>
            </a:r>
            <a:r>
              <a:rPr lang="en-US" sz="1800" dirty="0" err="1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throught</a:t>
            </a:r>
            <a:r>
              <a:rPr lang="en-US" sz="1800" dirty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 the SDK. Only available for Windows and Windows Phone.</a:t>
            </a:r>
          </a:p>
          <a:p>
            <a:pPr marL="342900" lvl="0" indent="-342900">
              <a:spcBef>
                <a:spcPts val="720"/>
              </a:spcBef>
              <a:buClr>
                <a:srgbClr val="333333"/>
              </a:buClr>
              <a:buSzPct val="100000"/>
              <a:buFont typeface="Arial"/>
              <a:buChar char="•"/>
            </a:pPr>
            <a:r>
              <a:rPr lang="en-US" sz="3600" dirty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Google </a:t>
            </a:r>
            <a:r>
              <a:rPr lang="en-US" sz="3600" dirty="0" err="1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AdMob</a:t>
            </a:r>
            <a:r>
              <a:rPr lang="en-US" sz="3600" dirty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 &amp; Apple </a:t>
            </a:r>
            <a:r>
              <a:rPr lang="en-US" sz="3600" dirty="0" err="1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iAd</a:t>
            </a:r>
            <a:endParaRPr lang="en-US" sz="3600" dirty="0">
              <a:solidFill>
                <a:srgbClr val="333333"/>
              </a:solidFill>
              <a:ea typeface="Quattrocento Sans"/>
              <a:cs typeface="Quattrocento Sans"/>
              <a:sym typeface="Quattrocento Sans"/>
            </a:endParaRPr>
          </a:p>
          <a:p>
            <a:pPr marL="742950" lvl="1" indent="-285750">
              <a:spcBef>
                <a:spcPts val="380"/>
              </a:spcBef>
              <a:buClr>
                <a:srgbClr val="333333"/>
              </a:buClr>
              <a:buSzPct val="100000"/>
              <a:buFont typeface="Arial"/>
              <a:buChar char="–"/>
            </a:pPr>
            <a:r>
              <a:rPr lang="en-US" sz="1900" dirty="0" err="1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AdMob</a:t>
            </a:r>
            <a:r>
              <a:rPr lang="en-US" sz="1900" dirty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 &amp; </a:t>
            </a:r>
            <a:r>
              <a:rPr lang="en-US" sz="1900" dirty="0" err="1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iAd</a:t>
            </a:r>
            <a:r>
              <a:rPr lang="en-US" sz="1900" dirty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 are both solutions for mobile advertisements. Plugins exist for both.</a:t>
            </a:r>
          </a:p>
          <a:p>
            <a:pPr marL="342900" lvl="0" indent="-342900">
              <a:spcBef>
                <a:spcPts val="720"/>
              </a:spcBef>
              <a:buClr>
                <a:srgbClr val="333333"/>
              </a:buClr>
              <a:buSzPct val="100000"/>
              <a:buFont typeface="Arial"/>
              <a:buChar char="•"/>
            </a:pPr>
            <a:r>
              <a:rPr lang="en-US" sz="3600" dirty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Cordova In-App Purchase Plugin</a:t>
            </a:r>
          </a:p>
          <a:p>
            <a:pPr marL="742950" lvl="1" indent="-285750">
              <a:spcBef>
                <a:spcPts val="380"/>
              </a:spcBef>
              <a:buClr>
                <a:srgbClr val="333333"/>
              </a:buClr>
              <a:buSzPct val="100000"/>
              <a:buFont typeface="Arial"/>
              <a:buChar char="–"/>
            </a:pPr>
            <a:r>
              <a:rPr lang="en-US" sz="1900" dirty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In 2014, a small crowd funding campaign brought Android support to a plugin that only supported iOS.</a:t>
            </a:r>
          </a:p>
          <a:p>
            <a:endParaRPr lang="en-US" dirty="0"/>
          </a:p>
        </p:txBody>
      </p:sp>
      <p:pic>
        <p:nvPicPr>
          <p:cNvPr id="7" name="Shape 2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313579" y="1522378"/>
            <a:ext cx="3067477" cy="2896003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Shape 219"/>
          <p:cNvSpPr/>
          <p:nvPr/>
        </p:nvSpPr>
        <p:spPr>
          <a:xfrm>
            <a:off x="6780179" y="4418785"/>
            <a:ext cx="3962399" cy="46166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(*) Worldwide, Microsoft internal Q1, 2015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acquiring users and monetizing your apps, //Build/ 2015 </a:t>
            </a:r>
          </a:p>
        </p:txBody>
      </p:sp>
    </p:spTree>
    <p:extLst>
      <p:ext uri="{BB962C8B-B14F-4D97-AF65-F5344CB8AC3E}">
        <p14:creationId xmlns:p14="http://schemas.microsoft.com/office/powerpoint/2010/main" val="2958157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6128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</a:t>
            </a:r>
            <a:r>
              <a:rPr lang="en-US" dirty="0" smtClean="0"/>
              <a:t>onsole.log(“Thank You”);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234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25780" y="700392"/>
            <a:ext cx="6387863" cy="729574"/>
          </a:xfrm>
        </p:spPr>
        <p:txBody>
          <a:bodyPr>
            <a:normAutofit/>
          </a:bodyPr>
          <a:lstStyle/>
          <a:p>
            <a:r>
              <a:rPr lang="en-US" sz="3600" dirty="0" smtClean="0"/>
              <a:t>Agenda</a:t>
            </a:r>
            <a:endParaRPr lang="en-US" sz="360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>
          <a:xfrm>
            <a:off x="625780" y="1648838"/>
            <a:ext cx="10846641" cy="3811588"/>
          </a:xfrm>
        </p:spPr>
        <p:txBody>
          <a:bodyPr>
            <a:normAutofit/>
          </a:bodyPr>
          <a:lstStyle/>
          <a:p>
            <a:pPr marL="342900" lvl="0" indent="-342900">
              <a:spcBef>
                <a:spcPts val="0"/>
              </a:spcBef>
              <a:buClr>
                <a:srgbClr val="333333"/>
              </a:buClr>
              <a:buSzPct val="100000"/>
              <a:buFont typeface="Arial"/>
              <a:buChar char="•"/>
            </a:pPr>
            <a:r>
              <a:rPr lang="en-US" sz="2800" dirty="0" smtClean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Introduction to Azure App Services and how we can use them in Mobile?</a:t>
            </a:r>
          </a:p>
          <a:p>
            <a:pPr marL="342900" lvl="0" indent="-342900">
              <a:spcBef>
                <a:spcPts val="0"/>
              </a:spcBef>
              <a:buClr>
                <a:srgbClr val="333333"/>
              </a:buClr>
              <a:buSzPct val="100000"/>
              <a:buFont typeface="Arial"/>
              <a:buChar char="•"/>
            </a:pPr>
            <a:r>
              <a:rPr lang="en-US" sz="2800" dirty="0" smtClean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Workshop: Creating an Azure App Service</a:t>
            </a:r>
            <a:endParaRPr lang="en-US" sz="2800" dirty="0">
              <a:solidFill>
                <a:srgbClr val="333333"/>
              </a:solidFill>
              <a:ea typeface="Quattrocento Sans"/>
              <a:cs typeface="Quattrocento Sans"/>
              <a:sym typeface="Quattrocento Sans"/>
            </a:endParaRPr>
          </a:p>
          <a:p>
            <a:pPr marL="342900" lvl="0" indent="-342900">
              <a:spcBef>
                <a:spcPts val="0"/>
              </a:spcBef>
              <a:buClr>
                <a:srgbClr val="333333"/>
              </a:buClr>
              <a:buSzPct val="100000"/>
              <a:buFont typeface="Arial"/>
              <a:buChar char="•"/>
            </a:pPr>
            <a:r>
              <a:rPr lang="en-US" sz="2800" dirty="0" smtClean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Introduction to  Cordova &amp; Ionic Framework</a:t>
            </a:r>
          </a:p>
          <a:p>
            <a:pPr marL="342900" lvl="0" indent="-342900">
              <a:spcBef>
                <a:spcPts val="0"/>
              </a:spcBef>
              <a:buClr>
                <a:srgbClr val="333333"/>
              </a:buClr>
              <a:buSzPct val="100000"/>
              <a:buFont typeface="Arial"/>
              <a:buChar char="•"/>
            </a:pPr>
            <a:r>
              <a:rPr lang="en-US" sz="2800" dirty="0" smtClean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Workshop: Creating a Simple Ionic Application</a:t>
            </a:r>
          </a:p>
          <a:p>
            <a:pPr marL="342900" lvl="0" indent="-342900">
              <a:spcBef>
                <a:spcPts val="0"/>
              </a:spcBef>
              <a:buClr>
                <a:srgbClr val="333333"/>
              </a:buClr>
              <a:buSzPct val="100000"/>
              <a:buFont typeface="Arial"/>
              <a:buChar char="•"/>
            </a:pPr>
            <a:r>
              <a:rPr lang="en-US" sz="2800" dirty="0" smtClean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How it all ties together</a:t>
            </a:r>
          </a:p>
          <a:p>
            <a:pPr marL="342900" lvl="0" indent="-342900">
              <a:spcBef>
                <a:spcPts val="0"/>
              </a:spcBef>
              <a:buClr>
                <a:srgbClr val="333333"/>
              </a:buClr>
              <a:buSzPct val="100000"/>
              <a:buFont typeface="Arial"/>
              <a:buChar char="•"/>
            </a:pPr>
            <a:r>
              <a:rPr lang="en-US" sz="2800" dirty="0" smtClean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Workshop: Consuming Azure App Service Data from Cordova</a:t>
            </a:r>
          </a:p>
          <a:p>
            <a:pPr marL="342900" lvl="0" indent="-342900">
              <a:spcBef>
                <a:spcPts val="0"/>
              </a:spcBef>
              <a:buClr>
                <a:srgbClr val="333333"/>
              </a:buClr>
              <a:buSzPct val="100000"/>
              <a:buFont typeface="Arial"/>
              <a:buChar char="•"/>
            </a:pPr>
            <a:r>
              <a:rPr lang="en-US" sz="2800" dirty="0" smtClean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What is Azure Machine Learning and how we can use it?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1589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Introduction to Azure App Services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3535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>
          <a:xfrm>
            <a:off x="216817" y="1187778"/>
            <a:ext cx="6711985" cy="5205902"/>
          </a:xfrm>
        </p:spPr>
        <p:txBody>
          <a:bodyPr>
            <a:normAutofit/>
          </a:bodyPr>
          <a:lstStyle/>
          <a:p>
            <a:pPr marL="342900" lvl="0" indent="-342900">
              <a:spcBef>
                <a:spcPts val="0"/>
              </a:spcBef>
              <a:buClr>
                <a:srgbClr val="333333"/>
              </a:buClr>
              <a:buSzPct val="100000"/>
              <a:buFont typeface="Arial"/>
              <a:buChar char="•"/>
            </a:pPr>
            <a:r>
              <a:rPr lang="en-US" sz="2800" dirty="0" smtClean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Easy way to build web and mobile apps fast</a:t>
            </a:r>
          </a:p>
          <a:p>
            <a:pPr marL="342900" lvl="0" indent="-342900">
              <a:spcBef>
                <a:spcPts val="0"/>
              </a:spcBef>
              <a:buClr>
                <a:srgbClr val="333333"/>
              </a:buClr>
              <a:buSzPct val="100000"/>
              <a:buFont typeface="Arial"/>
              <a:buChar char="•"/>
            </a:pPr>
            <a:r>
              <a:rPr lang="en-US" sz="2800" dirty="0" smtClean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Use programming language of your choice, - .NET, </a:t>
            </a:r>
            <a:r>
              <a:rPr lang="en-US" sz="2800" dirty="0" err="1" smtClean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NodeJS</a:t>
            </a:r>
            <a:endParaRPr lang="en-US" sz="2800" dirty="0">
              <a:solidFill>
                <a:srgbClr val="333333"/>
              </a:solidFill>
              <a:ea typeface="Quattrocento Sans"/>
              <a:cs typeface="Quattrocento Sans"/>
              <a:sym typeface="Quattrocento Sans"/>
            </a:endParaRPr>
          </a:p>
          <a:p>
            <a:pPr marL="342900" lvl="0" indent="-342900">
              <a:spcBef>
                <a:spcPts val="0"/>
              </a:spcBef>
              <a:buClr>
                <a:srgbClr val="333333"/>
              </a:buClr>
              <a:buSzPct val="100000"/>
              <a:buFont typeface="Arial"/>
              <a:buChar char="•"/>
            </a:pPr>
            <a:r>
              <a:rPr lang="en-US" sz="2800" dirty="0" smtClean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Connect to a number of services using in built in “connectors”</a:t>
            </a:r>
          </a:p>
          <a:p>
            <a:pPr marL="342900" lvl="0" indent="-342900">
              <a:spcBef>
                <a:spcPts val="0"/>
              </a:spcBef>
              <a:buClr>
                <a:srgbClr val="333333"/>
              </a:buClr>
              <a:buSzPct val="100000"/>
              <a:buFont typeface="Arial"/>
              <a:buChar char="•"/>
            </a:pPr>
            <a:r>
              <a:rPr lang="en-US" sz="2800" dirty="0" smtClean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App Types</a:t>
            </a:r>
          </a:p>
          <a:p>
            <a:pPr marL="800100" lvl="1" indent="-342900">
              <a:spcBef>
                <a:spcPts val="0"/>
              </a:spcBef>
              <a:buClr>
                <a:srgbClr val="333333"/>
              </a:buClr>
              <a:buSzPct val="100000"/>
              <a:buFont typeface="Arial"/>
              <a:buChar char="•"/>
            </a:pPr>
            <a:r>
              <a:rPr lang="en-US" sz="2600" dirty="0" smtClean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Web Apps</a:t>
            </a:r>
          </a:p>
          <a:p>
            <a:pPr marL="800100" lvl="1" indent="-342900">
              <a:spcBef>
                <a:spcPts val="0"/>
              </a:spcBef>
              <a:buClr>
                <a:srgbClr val="333333"/>
              </a:buClr>
              <a:buSzPct val="100000"/>
              <a:buFont typeface="Arial"/>
              <a:buChar char="•"/>
            </a:pPr>
            <a:r>
              <a:rPr lang="en-US" sz="2600" dirty="0" smtClean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Mobile Apps</a:t>
            </a:r>
          </a:p>
          <a:p>
            <a:pPr marL="800100" lvl="1" indent="-342900">
              <a:spcBef>
                <a:spcPts val="0"/>
              </a:spcBef>
              <a:buClr>
                <a:srgbClr val="333333"/>
              </a:buClr>
              <a:buSzPct val="100000"/>
              <a:buFont typeface="Arial"/>
              <a:buChar char="•"/>
            </a:pPr>
            <a:r>
              <a:rPr lang="en-US" sz="2600" dirty="0" smtClean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API Apps</a:t>
            </a:r>
          </a:p>
          <a:p>
            <a:pPr marL="800100" lvl="1" indent="-342900">
              <a:spcBef>
                <a:spcPts val="0"/>
              </a:spcBef>
              <a:buClr>
                <a:srgbClr val="333333"/>
              </a:buClr>
              <a:buSzPct val="100000"/>
              <a:buFont typeface="Arial"/>
              <a:buChar char="•"/>
            </a:pPr>
            <a:r>
              <a:rPr lang="en-US" sz="2600" dirty="0" smtClean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Logic Apps</a:t>
            </a:r>
          </a:p>
        </p:txBody>
      </p:sp>
      <p:pic>
        <p:nvPicPr>
          <p:cNvPr id="7" name="Shape 17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841787" y="1429966"/>
            <a:ext cx="4754897" cy="377342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13031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1524000" y="2316163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Workshop: Building Azure Mobile App Service</a:t>
            </a:r>
            <a:br>
              <a:rPr lang="en-US" dirty="0" smtClean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4955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25780" y="700392"/>
            <a:ext cx="9168669" cy="729574"/>
          </a:xfrm>
        </p:spPr>
        <p:txBody>
          <a:bodyPr>
            <a:normAutofit fontScale="90000"/>
          </a:bodyPr>
          <a:lstStyle/>
          <a:p>
            <a:r>
              <a:rPr lang="en-US" sz="3600" dirty="0" smtClean="0"/>
              <a:t>What are my options for developing mobile apps?</a:t>
            </a:r>
            <a:endParaRPr lang="en-US" sz="360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>
          <a:xfrm>
            <a:off x="625780" y="1648838"/>
            <a:ext cx="9498608" cy="3811588"/>
          </a:xfrm>
        </p:spPr>
        <p:txBody>
          <a:bodyPr/>
          <a:lstStyle/>
          <a:p>
            <a:pPr marL="342900" lvl="0" indent="-342900">
              <a:spcBef>
                <a:spcPts val="0"/>
              </a:spcBef>
              <a:buClr>
                <a:srgbClr val="333333"/>
              </a:buClr>
              <a:buSzPct val="100000"/>
              <a:buFont typeface="Arial"/>
              <a:buChar char="•"/>
            </a:pPr>
            <a:r>
              <a:rPr lang="en-US" sz="2800" dirty="0" smtClean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Native Tools –</a:t>
            </a:r>
          </a:p>
          <a:p>
            <a:pPr marL="800100" lvl="1" indent="-342900">
              <a:spcBef>
                <a:spcPts val="0"/>
              </a:spcBef>
              <a:buClr>
                <a:srgbClr val="333333"/>
              </a:buClr>
              <a:buSzPct val="100000"/>
              <a:buFont typeface="Arial"/>
              <a:buChar char="•"/>
            </a:pPr>
            <a:r>
              <a:rPr lang="en-US" sz="2600" dirty="0" smtClean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iOS (Swift)</a:t>
            </a:r>
          </a:p>
          <a:p>
            <a:pPr marL="800100" lvl="1" indent="-342900">
              <a:spcBef>
                <a:spcPts val="0"/>
              </a:spcBef>
              <a:buClr>
                <a:srgbClr val="333333"/>
              </a:buClr>
              <a:buSzPct val="100000"/>
              <a:buFont typeface="Arial"/>
              <a:buChar char="•"/>
            </a:pPr>
            <a:r>
              <a:rPr lang="en-US" sz="2600" dirty="0" smtClean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Android (Java)</a:t>
            </a:r>
          </a:p>
          <a:p>
            <a:pPr marL="800100" lvl="1" indent="-342900">
              <a:spcBef>
                <a:spcPts val="0"/>
              </a:spcBef>
              <a:buClr>
                <a:srgbClr val="333333"/>
              </a:buClr>
              <a:buSzPct val="100000"/>
              <a:buFont typeface="Arial"/>
              <a:buChar char="•"/>
            </a:pPr>
            <a:r>
              <a:rPr lang="en-US" sz="2600" dirty="0" smtClean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Windows Phone (C#)</a:t>
            </a:r>
          </a:p>
          <a:p>
            <a:pPr marL="342900" lvl="0" indent="-342900">
              <a:spcBef>
                <a:spcPts val="0"/>
              </a:spcBef>
              <a:buClr>
                <a:srgbClr val="333333"/>
              </a:buClr>
              <a:buSzPct val="100000"/>
              <a:buFont typeface="Arial"/>
              <a:buChar char="•"/>
            </a:pPr>
            <a:r>
              <a:rPr lang="en-US" sz="2800" dirty="0" smtClean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Cross Platform Tools -</a:t>
            </a:r>
            <a:endParaRPr lang="en-US" sz="2800" dirty="0">
              <a:solidFill>
                <a:srgbClr val="333333"/>
              </a:solidFill>
              <a:ea typeface="Quattrocento Sans"/>
              <a:cs typeface="Quattrocento Sans"/>
              <a:sym typeface="Quattrocento Sans"/>
            </a:endParaRPr>
          </a:p>
          <a:p>
            <a:pPr marL="800100" lvl="1" indent="-342900">
              <a:spcBef>
                <a:spcPts val="560"/>
              </a:spcBef>
              <a:buClr>
                <a:srgbClr val="333333"/>
              </a:buClr>
              <a:buSzPct val="100000"/>
              <a:buFont typeface="Arial"/>
              <a:buChar char="•"/>
            </a:pPr>
            <a:r>
              <a:rPr lang="en-US" sz="2600" dirty="0" smtClean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Apache Cordova – Build apps using HTML 5, JavaScript, CSS</a:t>
            </a:r>
            <a:endParaRPr lang="en-US" sz="2600" dirty="0">
              <a:solidFill>
                <a:srgbClr val="333333"/>
              </a:solidFill>
              <a:ea typeface="Quattrocento Sans"/>
              <a:cs typeface="Quattrocento Sans"/>
              <a:sym typeface="Quattrocento Sans"/>
            </a:endParaRPr>
          </a:p>
          <a:p>
            <a:pPr marL="800100" lvl="1" indent="-342900">
              <a:spcBef>
                <a:spcPts val="560"/>
              </a:spcBef>
              <a:buClr>
                <a:srgbClr val="333333"/>
              </a:buClr>
              <a:buSzPct val="100000"/>
              <a:buFont typeface="Arial"/>
              <a:buChar char="•"/>
            </a:pPr>
            <a:r>
              <a:rPr lang="en-US" sz="2600" dirty="0" smtClean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Xamarin – Build apps using C#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7985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25780" y="700392"/>
            <a:ext cx="9168669" cy="729574"/>
          </a:xfrm>
        </p:spPr>
        <p:txBody>
          <a:bodyPr>
            <a:normAutofit/>
          </a:bodyPr>
          <a:lstStyle/>
          <a:p>
            <a:r>
              <a:rPr lang="en-US" sz="3600" dirty="0" smtClean="0"/>
              <a:t>Pros and Cons of each approach - Native</a:t>
            </a:r>
            <a:endParaRPr lang="en-US" sz="360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>
          <a:xfrm>
            <a:off x="625780" y="2037626"/>
            <a:ext cx="9498608" cy="1604863"/>
          </a:xfrm>
        </p:spPr>
        <p:txBody>
          <a:bodyPr/>
          <a:lstStyle/>
          <a:p>
            <a:pPr marL="342900" lvl="0" indent="-342900">
              <a:spcBef>
                <a:spcPts val="0"/>
              </a:spcBef>
              <a:buClr>
                <a:srgbClr val="333333"/>
              </a:buClr>
              <a:buSzPct val="100000"/>
              <a:buFont typeface="Arial"/>
              <a:buChar char="•"/>
            </a:pPr>
            <a:r>
              <a:rPr lang="en-US" sz="2800" dirty="0" smtClean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Native apps tend to perform the best. </a:t>
            </a:r>
          </a:p>
          <a:p>
            <a:pPr marL="342900" lvl="0" indent="-342900">
              <a:spcBef>
                <a:spcPts val="0"/>
              </a:spcBef>
              <a:buClr>
                <a:srgbClr val="333333"/>
              </a:buClr>
              <a:buSzPct val="100000"/>
              <a:buFont typeface="Arial"/>
              <a:buChar char="•"/>
            </a:pPr>
            <a:r>
              <a:rPr lang="en-US" sz="2800" dirty="0" smtClean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100% API Coverage</a:t>
            </a:r>
          </a:p>
          <a:p>
            <a:pPr marL="342900" lvl="0" indent="-342900">
              <a:spcBef>
                <a:spcPts val="0"/>
              </a:spcBef>
              <a:buClr>
                <a:srgbClr val="333333"/>
              </a:buClr>
              <a:buSzPct val="100000"/>
              <a:buFont typeface="Arial"/>
              <a:buChar char="•"/>
            </a:pPr>
            <a:r>
              <a:rPr lang="en-US" sz="2800" dirty="0" smtClean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First class IDEs support (</a:t>
            </a:r>
            <a:r>
              <a:rPr lang="en-US" sz="2800" dirty="0" err="1" smtClean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Xcode</a:t>
            </a:r>
            <a:r>
              <a:rPr lang="en-US" sz="2800" dirty="0" smtClean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, Android Studio, Visual Studio)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625780" y="4250150"/>
            <a:ext cx="9498608" cy="16048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spcBef>
                <a:spcPts val="0"/>
              </a:spcBef>
              <a:buClr>
                <a:srgbClr val="333333"/>
              </a:buClr>
              <a:buSzPct val="100000"/>
              <a:buFont typeface="Arial"/>
              <a:buChar char="•"/>
            </a:pPr>
            <a:r>
              <a:rPr lang="en-US" sz="2800" dirty="0" smtClean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Multiple code bases, multiple teams, multiple skills</a:t>
            </a:r>
          </a:p>
          <a:p>
            <a:pPr marL="342900" indent="-342900">
              <a:spcBef>
                <a:spcPts val="0"/>
              </a:spcBef>
              <a:buClr>
                <a:srgbClr val="333333"/>
              </a:buClr>
              <a:buSzPct val="100000"/>
              <a:buFont typeface="Arial"/>
              <a:buChar char="•"/>
            </a:pPr>
            <a:r>
              <a:rPr lang="en-US" sz="2800" dirty="0" smtClean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Tools, a Mac is required to do any development</a:t>
            </a:r>
          </a:p>
          <a:p>
            <a:pPr marL="342900" indent="-342900">
              <a:spcBef>
                <a:spcPts val="0"/>
              </a:spcBef>
              <a:buClr>
                <a:srgbClr val="333333"/>
              </a:buClr>
              <a:buSzPct val="100000"/>
              <a:buFont typeface="Arial"/>
              <a:buChar char="•"/>
            </a:pPr>
            <a:r>
              <a:rPr lang="en-US" sz="2800" dirty="0" smtClean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Time and Money</a:t>
            </a:r>
            <a:endParaRPr lang="en-US" sz="2800" dirty="0" smtClean="0">
              <a:solidFill>
                <a:srgbClr val="333333"/>
              </a:solidFill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7" name="Title 3"/>
          <p:cNvSpPr txBox="1">
            <a:spLocks/>
          </p:cNvSpPr>
          <p:nvPr/>
        </p:nvSpPr>
        <p:spPr>
          <a:xfrm>
            <a:off x="625780" y="1321858"/>
            <a:ext cx="9168669" cy="72957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 smtClean="0"/>
              <a:t>Pros</a:t>
            </a:r>
            <a:endParaRPr lang="en-US" sz="3600" dirty="0"/>
          </a:p>
        </p:txBody>
      </p:sp>
      <p:sp>
        <p:nvSpPr>
          <p:cNvPr id="8" name="Title 3"/>
          <p:cNvSpPr txBox="1">
            <a:spLocks/>
          </p:cNvSpPr>
          <p:nvPr/>
        </p:nvSpPr>
        <p:spPr>
          <a:xfrm>
            <a:off x="625780" y="3277702"/>
            <a:ext cx="9168669" cy="72957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 smtClean="0"/>
              <a:t>Cons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95749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25780" y="700392"/>
            <a:ext cx="9168669" cy="729574"/>
          </a:xfrm>
        </p:spPr>
        <p:txBody>
          <a:bodyPr>
            <a:normAutofit/>
          </a:bodyPr>
          <a:lstStyle/>
          <a:p>
            <a:r>
              <a:rPr lang="en-US" sz="3600" dirty="0" smtClean="0"/>
              <a:t>Pros and Cons of each approach – Cross Platform</a:t>
            </a:r>
            <a:endParaRPr lang="en-US" sz="360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>
          <a:xfrm>
            <a:off x="625780" y="2037626"/>
            <a:ext cx="9498608" cy="1604863"/>
          </a:xfrm>
        </p:spPr>
        <p:txBody>
          <a:bodyPr/>
          <a:lstStyle/>
          <a:p>
            <a:pPr marL="342900" lvl="0" indent="-342900">
              <a:spcBef>
                <a:spcPts val="0"/>
              </a:spcBef>
              <a:buClr>
                <a:srgbClr val="333333"/>
              </a:buClr>
              <a:buSzPct val="100000"/>
              <a:buFont typeface="Arial"/>
              <a:buChar char="•"/>
            </a:pPr>
            <a:r>
              <a:rPr lang="en-US" sz="2800" dirty="0" smtClean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Single Code Base</a:t>
            </a:r>
          </a:p>
          <a:p>
            <a:pPr marL="342900" lvl="0" indent="-342900">
              <a:spcBef>
                <a:spcPts val="0"/>
              </a:spcBef>
              <a:buClr>
                <a:srgbClr val="333333"/>
              </a:buClr>
              <a:buSzPct val="100000"/>
              <a:buFont typeface="Arial"/>
              <a:buChar char="•"/>
            </a:pPr>
            <a:r>
              <a:rPr lang="en-US" sz="2800" dirty="0" smtClean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Use the language and tools you already know and love</a:t>
            </a:r>
          </a:p>
          <a:p>
            <a:pPr marL="342900" lvl="0" indent="-342900">
              <a:spcBef>
                <a:spcPts val="0"/>
              </a:spcBef>
              <a:buClr>
                <a:srgbClr val="333333"/>
              </a:buClr>
              <a:buSzPct val="100000"/>
              <a:buFont typeface="Arial"/>
              <a:buChar char="•"/>
            </a:pPr>
            <a:r>
              <a:rPr lang="en-US" sz="2800" dirty="0" smtClean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Access to most of the Native APIs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625780" y="4250150"/>
            <a:ext cx="9498608" cy="16048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spcBef>
                <a:spcPts val="0"/>
              </a:spcBef>
              <a:buClr>
                <a:srgbClr val="333333"/>
              </a:buClr>
              <a:buSzPct val="100000"/>
              <a:buFont typeface="Arial"/>
              <a:buChar char="•"/>
            </a:pPr>
            <a:r>
              <a:rPr lang="en-US" sz="2800" dirty="0" smtClean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Performance</a:t>
            </a:r>
          </a:p>
          <a:p>
            <a:pPr marL="342900" indent="-342900">
              <a:spcBef>
                <a:spcPts val="0"/>
              </a:spcBef>
              <a:buClr>
                <a:srgbClr val="333333"/>
              </a:buClr>
              <a:buSzPct val="100000"/>
              <a:buFont typeface="Arial"/>
              <a:buChar char="•"/>
            </a:pPr>
            <a:r>
              <a:rPr lang="en-US" sz="2800" dirty="0" smtClean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Vendor issues</a:t>
            </a:r>
          </a:p>
          <a:p>
            <a:pPr marL="342900" indent="-342900">
              <a:spcBef>
                <a:spcPts val="0"/>
              </a:spcBef>
              <a:buClr>
                <a:srgbClr val="333333"/>
              </a:buClr>
              <a:buSzPct val="100000"/>
              <a:buFont typeface="Arial"/>
              <a:buChar char="•"/>
            </a:pPr>
            <a:r>
              <a:rPr lang="en-US" sz="2800" dirty="0" smtClean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Also, The </a:t>
            </a:r>
            <a:r>
              <a:rPr lang="en-US" sz="2800" dirty="0" err="1" smtClean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Zuck</a:t>
            </a:r>
            <a:r>
              <a:rPr lang="en-US" sz="2800" dirty="0" smtClean="0">
                <a:solidFill>
                  <a:srgbClr val="333333"/>
                </a:solidFill>
                <a:ea typeface="Quattrocento Sans"/>
                <a:cs typeface="Quattrocento Sans"/>
                <a:sym typeface="Quattrocento Sans"/>
              </a:rPr>
              <a:t> Wrath! </a:t>
            </a:r>
          </a:p>
        </p:txBody>
      </p:sp>
      <p:sp>
        <p:nvSpPr>
          <p:cNvPr id="7" name="Title 3"/>
          <p:cNvSpPr txBox="1">
            <a:spLocks/>
          </p:cNvSpPr>
          <p:nvPr/>
        </p:nvSpPr>
        <p:spPr>
          <a:xfrm>
            <a:off x="625780" y="1321858"/>
            <a:ext cx="9168669" cy="72957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 smtClean="0"/>
              <a:t>Pros</a:t>
            </a:r>
            <a:endParaRPr lang="en-US" sz="3600" dirty="0"/>
          </a:p>
        </p:txBody>
      </p:sp>
      <p:sp>
        <p:nvSpPr>
          <p:cNvPr id="8" name="Title 3"/>
          <p:cNvSpPr txBox="1">
            <a:spLocks/>
          </p:cNvSpPr>
          <p:nvPr/>
        </p:nvSpPr>
        <p:spPr>
          <a:xfrm>
            <a:off x="625780" y="3277702"/>
            <a:ext cx="9168669" cy="72957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 smtClean="0"/>
              <a:t>Cons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195776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532</TotalTime>
  <Words>723</Words>
  <Application>Microsoft Office PowerPoint</Application>
  <PresentationFormat>Widescreen</PresentationFormat>
  <Paragraphs>110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Arial</vt:lpstr>
      <vt:lpstr>Calibri</vt:lpstr>
      <vt:lpstr>Calibri Light</vt:lpstr>
      <vt:lpstr>Quattrocento Sans</vt:lpstr>
      <vt:lpstr>Office Theme</vt:lpstr>
      <vt:lpstr>PowerPoint Presentation</vt:lpstr>
      <vt:lpstr>Hello! I am Venkata</vt:lpstr>
      <vt:lpstr>Agenda</vt:lpstr>
      <vt:lpstr>Introduction to Azure App Services</vt:lpstr>
      <vt:lpstr>PowerPoint Presentation</vt:lpstr>
      <vt:lpstr>Workshop: Building Azure Mobile App Service </vt:lpstr>
      <vt:lpstr>What are my options for developing mobile apps?</vt:lpstr>
      <vt:lpstr>Pros and Cons of each approach - Native</vt:lpstr>
      <vt:lpstr>Pros and Cons of each approach – Cross Platform</vt:lpstr>
      <vt:lpstr>What to pick?</vt:lpstr>
      <vt:lpstr>Introduction to Cordova</vt:lpstr>
      <vt:lpstr>Apache Cordova apps are written in today's standard web technologies, HTML, JavaScript and CSS but can also access native device capabilities </vt:lpstr>
      <vt:lpstr>Cordova – The Pitch</vt:lpstr>
      <vt:lpstr>Ionic Framework</vt:lpstr>
      <vt:lpstr>Allows building Hybrid Apps with AngularJS, HTML5 and CSS.</vt:lpstr>
      <vt:lpstr>Ionic Framework – The Pitch</vt:lpstr>
      <vt:lpstr>Tools</vt:lpstr>
      <vt:lpstr>PowerPoint Presentation</vt:lpstr>
      <vt:lpstr>Workshop: Creating a Simple Cordova App with Ionic Framework</vt:lpstr>
      <vt:lpstr>Result</vt:lpstr>
      <vt:lpstr>Preview the App on Android</vt:lpstr>
      <vt:lpstr>Result - Android</vt:lpstr>
      <vt:lpstr>Workshop: How it all ties together</vt:lpstr>
      <vt:lpstr>Result – The force is strong with this one</vt:lpstr>
      <vt:lpstr>Build &amp; Deploy</vt:lpstr>
      <vt:lpstr>Monitor &amp; Instrument</vt:lpstr>
      <vt:lpstr>Monetize</vt:lpstr>
      <vt:lpstr>Questions?</vt:lpstr>
      <vt:lpstr>console.log(“Thank You”);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Kris Lankford</dc:creator>
  <cp:lastModifiedBy>Venkata Koppaka</cp:lastModifiedBy>
  <cp:revision>62</cp:revision>
  <dcterms:created xsi:type="dcterms:W3CDTF">2015-06-12T05:30:37Z</dcterms:created>
  <dcterms:modified xsi:type="dcterms:W3CDTF">2015-11-09T22:02:24Z</dcterms:modified>
</cp:coreProperties>
</file>

<file path=docProps/thumbnail.jpeg>
</file>